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7"/>
  </p:notesMasterIdLst>
  <p:sldIdLst>
    <p:sldId id="256" r:id="rId3"/>
    <p:sldId id="261" r:id="rId4"/>
    <p:sldId id="260" r:id="rId5"/>
    <p:sldId id="262" r:id="rId6"/>
    <p:sldId id="272" r:id="rId7"/>
    <p:sldId id="273" r:id="rId8"/>
    <p:sldId id="263" r:id="rId9"/>
    <p:sldId id="264" r:id="rId10"/>
    <p:sldId id="265" r:id="rId11"/>
    <p:sldId id="266" r:id="rId12"/>
    <p:sldId id="267" r:id="rId13"/>
    <p:sldId id="274" r:id="rId14"/>
    <p:sldId id="275" r:id="rId15"/>
    <p:sldId id="268" r:id="rId16"/>
    <p:sldId id="281" r:id="rId17"/>
    <p:sldId id="276" r:id="rId18"/>
    <p:sldId id="269" r:id="rId19"/>
    <p:sldId id="270" r:id="rId20"/>
    <p:sldId id="280" r:id="rId21"/>
    <p:sldId id="282" r:id="rId22"/>
    <p:sldId id="271" r:id="rId23"/>
    <p:sldId id="277" r:id="rId24"/>
    <p:sldId id="278" r:id="rId25"/>
    <p:sldId id="279" r:id="rId26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8207"/>
    <a:srgbClr val="EEC412"/>
    <a:srgbClr val="EEEE12"/>
    <a:srgbClr val="E1E61E"/>
    <a:srgbClr val="DBDB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77" y="7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3.png>
</file>

<file path=ppt/media/image4.pn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47076B-5556-439D-AF4F-AF44715C44D3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C0FFC0-013D-430C-9625-E90D673B56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67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 rot="5400000">
            <a:off x="1259886" y="-1260040"/>
            <a:ext cx="1800200" cy="4319972"/>
          </a:xfrm>
          <a:prstGeom prst="round2SameRect">
            <a:avLst>
              <a:gd name="adj1" fmla="val 10197"/>
              <a:gd name="adj2" fmla="val 0"/>
            </a:avLst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/>
          <p:cNvSpPr/>
          <p:nvPr/>
        </p:nvSpPr>
        <p:spPr>
          <a:xfrm>
            <a:off x="251520" y="599717"/>
            <a:ext cx="4459875" cy="1200329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scene3d>
            <a:camera prst="perspectiveRight"/>
            <a:lightRig rig="threePt" dir="t"/>
          </a:scene3d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en-US" sz="7200" b="1" i="1" dirty="0">
                <a:ln w="13462">
                  <a:solidFill>
                    <a:schemeClr val="bg1"/>
                  </a:solidFill>
                  <a:prstDash val="solid"/>
                </a:ln>
                <a:gradFill>
                  <a:gsLst>
                    <a:gs pos="84000">
                      <a:schemeClr val="tx1">
                        <a:lumMod val="95000"/>
                        <a:lumOff val="5000"/>
                      </a:schemeClr>
                    </a:gs>
                    <a:gs pos="6000">
                      <a:schemeClr val="accent1">
                        <a:lumMod val="5000"/>
                        <a:lumOff val="95000"/>
                      </a:schemeClr>
                    </a:gs>
                    <a:gs pos="47000">
                      <a:schemeClr val="bg1">
                        <a:lumMod val="65000"/>
                      </a:schemeClr>
                    </a:gs>
                    <a:gs pos="100000">
                      <a:srgbClr val="9E9E9E"/>
                    </a:gs>
                    <a:gs pos="23000">
                      <a:schemeClr val="tx1">
                        <a:lumMod val="95000"/>
                        <a:lumOff val="5000"/>
                      </a:schemeClr>
                    </a:gs>
                    <a:gs pos="65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Arms</a:t>
            </a:r>
            <a:r>
              <a:rPr lang="en-US" sz="7200" b="1" dirty="0">
                <a:ln w="13462">
                  <a:solidFill>
                    <a:schemeClr val="bg1"/>
                  </a:solidFill>
                  <a:prstDash val="solid"/>
                </a:ln>
                <a:gradFill>
                  <a:gsLst>
                    <a:gs pos="84000">
                      <a:schemeClr val="tx1">
                        <a:lumMod val="95000"/>
                        <a:lumOff val="5000"/>
                      </a:schemeClr>
                    </a:gs>
                    <a:gs pos="6000">
                      <a:schemeClr val="accent1">
                        <a:lumMod val="5000"/>
                        <a:lumOff val="95000"/>
                      </a:schemeClr>
                    </a:gs>
                    <a:gs pos="47000">
                      <a:schemeClr val="bg1">
                        <a:lumMod val="65000"/>
                      </a:schemeClr>
                    </a:gs>
                    <a:gs pos="100000">
                      <a:srgbClr val="9E9E9E"/>
                    </a:gs>
                    <a:gs pos="23000">
                      <a:schemeClr val="tx1">
                        <a:lumMod val="95000"/>
                        <a:lumOff val="5000"/>
                      </a:schemeClr>
                    </a:gs>
                    <a:gs pos="65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r>
              <a:rPr lang="en-US" sz="7200" b="1" i="1" dirty="0">
                <a:ln w="13462">
                  <a:solidFill>
                    <a:schemeClr val="bg1"/>
                  </a:solidFill>
                  <a:prstDash val="solid"/>
                </a:ln>
                <a:gradFill>
                  <a:gsLst>
                    <a:gs pos="84000">
                      <a:schemeClr val="tx1">
                        <a:lumMod val="95000"/>
                        <a:lumOff val="5000"/>
                      </a:schemeClr>
                    </a:gs>
                    <a:gs pos="6000">
                      <a:schemeClr val="accent1">
                        <a:lumMod val="5000"/>
                        <a:lumOff val="95000"/>
                      </a:schemeClr>
                    </a:gs>
                    <a:gs pos="47000">
                      <a:schemeClr val="bg1">
                        <a:lumMod val="65000"/>
                      </a:schemeClr>
                    </a:gs>
                    <a:gs pos="100000">
                      <a:srgbClr val="9E9E9E"/>
                    </a:gs>
                    <a:gs pos="23000">
                      <a:schemeClr val="tx1">
                        <a:lumMod val="95000"/>
                        <a:lumOff val="5000"/>
                      </a:schemeClr>
                    </a:gs>
                    <a:gs pos="65000">
                      <a:schemeClr val="bg1"/>
                    </a:gs>
                  </a:gsLst>
                  <a:lin ang="5400000" scaled="1"/>
                </a:gra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83" b="93750" l="5935" r="9703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990" y="4083918"/>
            <a:ext cx="2037010" cy="696553"/>
          </a:xfrm>
          <a:prstGeom prst="rect">
            <a:avLst/>
          </a:prstGeom>
          <a:effectLst>
            <a:glow rad="63500">
              <a:srgbClr val="E1E61E">
                <a:alpha val="40000"/>
              </a:srgbClr>
            </a:glow>
            <a:reflection blurRad="6350" stA="50000" endA="300" endPos="38500" dist="50800" dir="5400000" sy="-100000" algn="bl" rotWithShape="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375" b="84375" l="14583" r="895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195486"/>
            <a:ext cx="696302" cy="923330"/>
          </a:xfrm>
          <a:prstGeom prst="rect">
            <a:avLst/>
          </a:prstGeom>
          <a:effectLst>
            <a:glow rad="101600">
              <a:schemeClr val="bg1">
                <a:lumMod val="75000"/>
                <a:alpha val="40000"/>
              </a:schemeClr>
            </a:glo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349699"/>
            <a:ext cx="743293" cy="59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55576" y="267494"/>
            <a:ext cx="2666257" cy="989010"/>
          </a:xfrm>
        </p:spPr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sz="3200" i="1" dirty="0">
                <a:solidFill>
                  <a:srgbClr val="0070C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Friendly case</a:t>
            </a:r>
            <a:endParaRPr lang="ar-IQ" sz="3200" i="1" dirty="0">
              <a:solidFill>
                <a:srgbClr val="0070C0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5576" y="1563638"/>
            <a:ext cx="3456384" cy="34163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1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in this case the two nations are have         enough reasons and   common benefits to     stay friendly towards each other so they will never enter an arms   race.</a:t>
            </a:r>
          </a:p>
          <a:p>
            <a:endParaRPr lang="ar-IQ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2139702"/>
            <a:ext cx="3048000" cy="18470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10325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6599" y="267494"/>
            <a:ext cx="45365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sz="3200" b="1" i="1" dirty="0">
                <a:solidFill>
                  <a:srgbClr val="0070C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Richardson’s Equations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67544" y="1059582"/>
                <a:ext cx="4608512" cy="3711401"/>
              </a:xfrm>
              <a:prstGeom prst="rect">
                <a:avLst/>
              </a:prstGeom>
              <a:solidFill>
                <a:schemeClr val="dk1">
                  <a:alpha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sz="2400" b="1" i="1" dirty="0">
                    <a:ln w="0"/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model can be summarized into the following two equations: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1" i="1">
                              <a:ln w="0"/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1" i="1">
                              <a:ln w="0"/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𝒅𝒙</m:t>
                          </m:r>
                        </m:num>
                        <m:den>
                          <m:r>
                            <a:rPr lang="en-US" sz="2400" b="1" i="1">
                              <a:ln w="0"/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𝒅𝒕</m:t>
                          </m:r>
                        </m:den>
                      </m:f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𝒂𝒚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𝒎𝒙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𝒓</m:t>
                      </m:r>
                    </m:oMath>
                  </m:oMathPara>
                </a14:m>
                <a:endParaRPr lang="en-US" sz="2400" b="1" i="1" dirty="0">
                  <a:ln w="0"/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b="1" i="1" dirty="0">
                    <a:ln w="0"/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1" i="1">
                              <a:ln w="0"/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1" i="1">
                              <a:ln w="0"/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𝒅𝒚</m:t>
                          </m:r>
                        </m:num>
                        <m:den>
                          <m:r>
                            <a:rPr lang="en-US" sz="2400" b="1" i="1">
                              <a:ln w="0"/>
                              <a:solidFill>
                                <a:schemeClr val="bg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𝒅𝒕</m:t>
                          </m:r>
                        </m:den>
                      </m:f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𝒃𝒙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𝒏𝒚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1" i="1">
                          <a:ln w="0"/>
                          <a:solidFill>
                            <a:schemeClr val="bg1"/>
                          </a:solidFill>
                          <a:effectLst/>
                          <a:latin typeface="Cambria Math" panose="02040503050406030204" pitchFamily="18" charset="0"/>
                        </a:rPr>
                        <m:t>𝒔</m:t>
                      </m:r>
                    </m:oMath>
                  </m:oMathPara>
                </a14:m>
                <a:endParaRPr lang="en-US" sz="2400" b="1" i="1" dirty="0">
                  <a:ln w="0"/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sz="2400" b="1" i="1" dirty="0">
                  <a:ln w="0"/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400" b="1" i="1" dirty="0">
                  <a:ln w="0"/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sz="2400" b="1" i="1" dirty="0">
                  <a:ln w="0"/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1059582"/>
                <a:ext cx="4608512" cy="371140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5868144" y="1899619"/>
            <a:ext cx="3024336" cy="203132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i="1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Where: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x,y = Armament level of     the country.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a,b = Defense coefficients.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m,n = Fatigue coefficients.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r,s = The hostility / peace   terms.</a:t>
            </a:r>
          </a:p>
        </p:txBody>
      </p:sp>
    </p:spTree>
    <p:extLst>
      <p:ext uri="{BB962C8B-B14F-4D97-AF65-F5344CB8AC3E}">
        <p14:creationId xmlns:p14="http://schemas.microsoft.com/office/powerpoint/2010/main" val="425814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67544" y="195486"/>
            <a:ext cx="396044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sz="3200" b="1" i="1" dirty="0">
                <a:solidFill>
                  <a:srgbClr val="0070C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Equations Modeling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915566"/>
            <a:ext cx="7344816" cy="38959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989562388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6852" y="195486"/>
            <a:ext cx="396044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sz="3200" b="1" i="1" dirty="0">
                <a:solidFill>
                  <a:srgbClr val="0070C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Equations Modeling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919921"/>
            <a:ext cx="6768752" cy="40515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14881656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28" y="267494"/>
            <a:ext cx="381642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sz="3200" b="1" i="1" dirty="0">
                <a:solidFill>
                  <a:srgbClr val="0070C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Richardson’s Flaw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3528" y="1105748"/>
            <a:ext cx="4896544" cy="36933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with the model is    that Richardson didn't mention   the budget constraint and doing  so caused a great divert in the     results causing many errors.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Also: if the hostility/peace terms are -ve and other coefficients = 0, then it will give corrupted results.</a:t>
            </a:r>
          </a:p>
          <a:p>
            <a:r>
              <a:rPr lang="en-US" dirty="0"/>
              <a:t> 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1685582"/>
            <a:ext cx="3312368" cy="2533650"/>
          </a:xfrm>
          <a:prstGeom prst="roundRect">
            <a:avLst>
              <a:gd name="adj" fmla="val 11111"/>
            </a:avLst>
          </a:prstGeom>
          <a:ln w="190500" cap="rnd">
            <a:solidFill>
              <a:schemeClr val="tx1"/>
            </a:solidFill>
            <a:prstDash val="solid"/>
          </a:ln>
          <a:effectLst/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7916305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67544" y="483518"/>
            <a:ext cx="3888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0070C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Richardson’s Results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737" y="1275606"/>
            <a:ext cx="6940368" cy="35221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06878232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995936" y="339502"/>
            <a:ext cx="396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dirty="0">
                <a:ln w="0"/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 new Model and    Applications</a:t>
            </a:r>
          </a:p>
        </p:txBody>
      </p:sp>
    </p:spTree>
    <p:extLst>
      <p:ext uri="{BB962C8B-B14F-4D97-AF65-F5344CB8AC3E}">
        <p14:creationId xmlns:p14="http://schemas.microsoft.com/office/powerpoint/2010/main" val="27030564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339502"/>
            <a:ext cx="3096344" cy="768377"/>
          </a:xfrm>
        </p:spPr>
        <p:txBody>
          <a:bodyPr>
            <a:noAutofit/>
          </a:bodyPr>
          <a:lstStyle/>
          <a:p>
            <a:r>
              <a:rPr lang="en-US" sz="3200" i="1" dirty="0">
                <a:ln w="0"/>
                <a:solidFill>
                  <a:schemeClr val="tx1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Suggested</a:t>
            </a:r>
            <a:r>
              <a:rPr lang="en-US" sz="3200" i="1" dirty="0">
                <a:ln w="0"/>
                <a:solidFill>
                  <a:schemeClr val="tx1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model</a:t>
            </a:r>
          </a:p>
        </p:txBody>
      </p:sp>
      <p:pic>
        <p:nvPicPr>
          <p:cNvPr id="3" name="Picture 2" descr="Thinking.jpg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6932" r="90000">
                        <a14:foregroundMark x1="50682" y1="28097" x2="50682" y2="28097"/>
                        <a14:foregroundMark x1="50682" y1="28097" x2="48295" y2="49547"/>
                        <a14:foregroundMark x1="39318" y1="23565" x2="45455" y2="13142"/>
                        <a14:foregroundMark x1="48295" y1="13595" x2="60227" y2="20091"/>
                        <a14:foregroundMark x1="63068" y1="29154" x2="53068" y2="50906"/>
                        <a14:foregroundMark x1="48295" y1="52417" x2="36023" y2="31571"/>
                        <a14:foregroundMark x1="37841" y1="30514" x2="39318" y2="23112"/>
                        <a14:foregroundMark x1="46932" y1="22054" x2="51250" y2="41994"/>
                        <a14:foregroundMark x1="52159" y1="27644" x2="55909" y2="280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8184" y="1563638"/>
            <a:ext cx="2186688" cy="208823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tx1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699116" y="1563638"/>
            <a:ext cx="3816424" cy="267765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1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order to overcome the fault Richardson did, we had to work more on the model mathematically    taking into consideration the variables Richardson missed.</a:t>
            </a:r>
          </a:p>
        </p:txBody>
      </p:sp>
    </p:spTree>
    <p:extLst>
      <p:ext uri="{BB962C8B-B14F-4D97-AF65-F5344CB8AC3E}">
        <p14:creationId xmlns:p14="http://schemas.microsoft.com/office/powerpoint/2010/main" val="28343987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9592" y="1491630"/>
            <a:ext cx="6480720" cy="255454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perspectiveLeft"/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n w="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FD820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order to solve the problem of      budget and the missed results we    will use max. and min. theories to     construct terms that will help in      achieving </a:t>
            </a:r>
            <a:r>
              <a:rPr lang="en-US" sz="3200" b="1" dirty="0">
                <a:ln w="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FD820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new model</a:t>
            </a:r>
            <a:r>
              <a:rPr lang="en-US" sz="3200" b="1" dirty="0">
                <a:ln w="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FD820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5842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528" y="267494"/>
            <a:ext cx="30963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new model’s    equations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539552" y="1441938"/>
                <a:ext cx="3816424" cy="2991203"/>
              </a:xfrm>
              <a:prstGeom prst="rect">
                <a:avLst/>
              </a:prstGeom>
              <a:solidFill>
                <a:schemeClr val="dk1">
                  <a:alpha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By adding the new terms    the model will be:</a:t>
                </a:r>
              </a:p>
              <a:p>
                <a:endPara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1" i="1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𝒅𝒙</m:t>
                          </m:r>
                        </m:num>
                        <m:den>
                          <m:r>
                            <a:rPr lang="en-US" b="1" i="1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𝒅𝒕</m:t>
                          </m:r>
                        </m:den>
                      </m:f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1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type m:val="skw"/>
                          <m:ctrlPr>
                            <a:rPr lang="en-US" b="1" i="1" dirty="0" smtClean="0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1" i="1" dirty="0" smtClean="0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𝒙</m:t>
                          </m:r>
                        </m:num>
                        <m:den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𝒎𝒂𝒙</m:t>
                              </m:r>
                            </m:sub>
                          </m:sSub>
                        </m:den>
                      </m:f>
                      <m:r>
                        <a:rPr lang="en-US" b="1" i="1" dirty="0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)(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𝒂𝒚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𝒎𝒙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b="1" i="1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1" i="1" dirty="0">
                  <a:ln w="0"/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b="1" i="1" dirty="0">
                    <a:ln w="0"/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1" i="1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𝒅𝒚</m:t>
                          </m:r>
                        </m:num>
                        <m:den>
                          <m:r>
                            <a:rPr lang="en-US" b="1" i="1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𝒅𝒕</m:t>
                          </m:r>
                        </m:den>
                      </m:f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1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type m:val="skw"/>
                          <m:ctrlPr>
                            <a:rPr lang="en-US" b="1" i="1" smtClean="0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 smtClean="0">
                              <a:ln w="0"/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𝒚</m:t>
                          </m:r>
                        </m:num>
                        <m:den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𝒎𝒂𝒙</m:t>
                              </m:r>
                            </m:sub>
                          </m:sSub>
                        </m:den>
                      </m:f>
                      <m:r>
                        <a:rPr lang="en-US" b="1" i="1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)(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𝒃𝒙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𝒏𝒚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1" i="1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US" b="1" i="1" smtClean="0">
                          <a:ln w="0"/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1" i="1" dirty="0">
                  <a:ln w="0"/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1441938"/>
                <a:ext cx="3816424" cy="299120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796136" y="1635646"/>
                <a:ext cx="3024336" cy="2585323"/>
              </a:xfrm>
              <a:prstGeom prst="rect">
                <a:avLst/>
              </a:prstGeom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ln w="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i="1" dirty="0">
                    <a:ln w="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x,y = Armament level of     the country.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i="1" dirty="0">
                    <a:ln w="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a,b = Defense coefficients.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i="1" dirty="0">
                    <a:ln w="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m,n = Fatigue coefficients.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i="1" dirty="0">
                    <a:ln w="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r,s = The hostility / peace   terms.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𝒎𝒂𝒙</m:t>
                        </m:r>
                      </m:sub>
                    </m:sSub>
                  </m:oMath>
                </a14:m>
                <a:r>
                  <a:rPr lang="en-US" b="1" i="1" dirty="0">
                    <a:ln w="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The carrying capacity terms.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6136" y="1635646"/>
                <a:ext cx="3024336" cy="258532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3910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47664" y="1635646"/>
            <a:ext cx="5904656" cy="206210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perspectiveLeft"/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1">
            <a:spAutoFit/>
          </a:bodyPr>
          <a:lstStyle/>
          <a:p>
            <a:pPr algn="ctr"/>
            <a:r>
              <a:rPr lang="en-US" sz="3200" b="1" i="1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What does cross your mind when you hear the term “Arms race” ?</a:t>
            </a:r>
          </a:p>
          <a:p>
            <a:pPr algn="ctr"/>
            <a:endParaRPr lang="en-US" sz="3200" b="1" i="1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ar-IQ" sz="3200" b="1" i="1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7356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3528" y="12313"/>
            <a:ext cx="30963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new model’s    Results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987574"/>
            <a:ext cx="7403721" cy="39604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1834810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3568" y="123478"/>
            <a:ext cx="3240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ln w="0"/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on   arms race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2607" y="1347614"/>
            <a:ext cx="3600400" cy="304698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Scientists applied the    classical Richardson    model for the (Greece -Turkey Conflict) over    the periods 1950-1986.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 his results were      very poor to proof          theory of arms race.</a:t>
            </a:r>
          </a:p>
        </p:txBody>
      </p:sp>
      <p:pic>
        <p:nvPicPr>
          <p:cNvPr id="4" name="Picture 3" descr="hqdefaul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1707654"/>
            <a:ext cx="3205493" cy="24041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37395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99592" y="123478"/>
            <a:ext cx="3240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ln w="0"/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on   arms race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9592" y="1419622"/>
            <a:ext cx="4176464" cy="304698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Unlike Greece and Turkey where the literature is         ambiguous.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previous studies of  (Indian – Pakistani Conflict) have   found evidence of a             Richardson type arms race in the sub-continent.</a:t>
            </a:r>
          </a:p>
        </p:txBody>
      </p:sp>
      <p:pic>
        <p:nvPicPr>
          <p:cNvPr id="7" name="Picture 6" descr="the-india-pakistan-war-of-196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192" y="1032872"/>
            <a:ext cx="2317609" cy="343373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9693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99592" y="123478"/>
            <a:ext cx="3240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ln w="0"/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on   arms race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9592" y="1419622"/>
            <a:ext cx="4176464" cy="304698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environment in which   firms operate today is          highly competitive and quite similar to that of a military        conflict.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we use arms race to        analyze and predict the      market condition.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1688376"/>
            <a:ext cx="3096344" cy="250947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bg1">
                <a:lumMod val="65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9816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loud Callout 6"/>
          <p:cNvSpPr/>
          <p:nvPr/>
        </p:nvSpPr>
        <p:spPr>
          <a:xfrm>
            <a:off x="1403648" y="843558"/>
            <a:ext cx="5832648" cy="3456384"/>
          </a:xfrm>
          <a:prstGeom prst="cloudCallou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Left"/>
            <a:lightRig rig="flood" dir="t">
              <a:rot lat="0" lon="0" rev="13800000"/>
            </a:lightRig>
          </a:scene3d>
          <a:sp3d extrusionH="107950" prstMaterial="plastic">
            <a:bevelT w="82550" h="63500" prst="relaxedInset"/>
            <a:bevelB/>
          </a:sp3d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483768" y="1971585"/>
            <a:ext cx="4158462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3600" b="1" i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listening.</a:t>
            </a:r>
          </a:p>
          <a:p>
            <a:pPr algn="ctr"/>
            <a:r>
              <a:rPr lang="en-US" sz="3600" b="1" i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Any Questions ?!</a:t>
            </a:r>
          </a:p>
        </p:txBody>
      </p:sp>
    </p:spTree>
    <p:extLst>
      <p:ext uri="{BB962C8B-B14F-4D97-AF65-F5344CB8AC3E}">
        <p14:creationId xmlns:p14="http://schemas.microsoft.com/office/powerpoint/2010/main" val="2693039305"/>
      </p:ext>
    </p:extLst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/>
          <p:cNvSpPr txBox="1">
            <a:spLocks/>
          </p:cNvSpPr>
          <p:nvPr/>
        </p:nvSpPr>
        <p:spPr>
          <a:xfrm>
            <a:off x="356828" y="197187"/>
            <a:ext cx="5079268" cy="93610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i="1" dirty="0">
                <a:solidFill>
                  <a:srgbClr val="00B0F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Who is Lewis Richardson ?!</a:t>
            </a:r>
            <a:br>
              <a:rPr lang="en-US" sz="3200" dirty="0">
                <a:solidFill>
                  <a:srgbClr val="00B0F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Aharoni" pitchFamily="2" charset="-79"/>
                <a:cs typeface="Aharoni" pitchFamily="2" charset="-79"/>
              </a:rPr>
            </a:br>
            <a:endParaRPr lang="en-US" sz="3200" dirty="0">
              <a:solidFill>
                <a:srgbClr val="00B0F0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6" name="Picture 5" descr="59_2_lynch_1_e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192" y="1131590"/>
            <a:ext cx="2579155" cy="32067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356828" y="987574"/>
            <a:ext cx="5334000" cy="378565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Richardson was born in 1881, was   an English scientist and the pioneer  in mathematical techniques and its       relation in wars 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designed a system to analyze and  predict wars between nations. That   was later called the "Richardson's   Arms Race Model ". 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36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79512" y="339502"/>
            <a:ext cx="5256584" cy="1143000"/>
          </a:xfrm>
        </p:spPr>
        <p:txBody>
          <a:bodyPr/>
          <a:lstStyle/>
          <a:p>
            <a:pPr marL="342900" lvl="0" indent="-342900">
              <a:spcBef>
                <a:spcPts val="1000"/>
              </a:spcBef>
            </a:pPr>
            <a:r>
              <a:rPr lang="en-US" sz="3200" i="1" dirty="0">
                <a:solidFill>
                  <a:srgbClr val="00B0F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Richardson's Model of Arms race</a:t>
            </a:r>
            <a:br>
              <a:rPr lang="en-US" sz="3200" i="1" dirty="0">
                <a:solidFill>
                  <a:srgbClr val="00B0F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en-US" sz="3200" i="1" dirty="0">
              <a:solidFill>
                <a:srgbClr val="00B0F0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richardson-papers-vol2-cov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184" y="1266478"/>
            <a:ext cx="2286000" cy="313944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467544" y="1128038"/>
            <a:ext cx="4392488" cy="378565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Richardson the conflict between two nations can be determined and          analyzed by a set of                differential equations.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equations state the      probability of any nation in         entering a war and it depends on many factors.</a:t>
            </a:r>
          </a:p>
        </p:txBody>
      </p:sp>
    </p:spTree>
    <p:extLst>
      <p:ext uri="{BB962C8B-B14F-4D97-AF65-F5344CB8AC3E}">
        <p14:creationId xmlns:p14="http://schemas.microsoft.com/office/powerpoint/2010/main" val="417333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3383868" y="1577978"/>
            <a:ext cx="2304256" cy="1728192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743908" y="1980409"/>
            <a:ext cx="1584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that      lead to an       arms race.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72656" y="739080"/>
            <a:ext cx="1872208" cy="1080120"/>
          </a:xfrm>
          <a:prstGeom prst="roundRect">
            <a:avLst/>
          </a:prstGeom>
          <a:solidFill>
            <a:srgbClr val="EEC41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599892" y="179686"/>
            <a:ext cx="1872208" cy="108012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323528" y="739080"/>
            <a:ext cx="1872208" cy="1080120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323528" y="3795886"/>
            <a:ext cx="1872208" cy="108012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6876256" y="3795886"/>
            <a:ext cx="1872208" cy="108012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121824" y="917307"/>
            <a:ext cx="1440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Religion and Ideology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21824" y="4011910"/>
            <a:ext cx="1440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Economic</a:t>
            </a:r>
            <a:r>
              <a:rPr lang="ar-EG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development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75556" y="4150409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Culture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5576" y="955974"/>
            <a:ext cx="1099922" cy="607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797914" y="396580"/>
            <a:ext cx="1476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Ammo          Build 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98509" y="936640"/>
            <a:ext cx="1279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 and color</a:t>
            </a:r>
          </a:p>
        </p:txBody>
      </p:sp>
    </p:spTree>
    <p:extLst>
      <p:ext uri="{BB962C8B-B14F-4D97-AF65-F5344CB8AC3E}">
        <p14:creationId xmlns:p14="http://schemas.microsoft.com/office/powerpoint/2010/main" val="359052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 animBg="1"/>
      <p:bldP spid="15" grpId="0" animBg="1"/>
      <p:bldP spid="16" grpId="0" animBg="1"/>
      <p:bldP spid="17" grpId="0" animBg="1"/>
      <p:bldP spid="26" grpId="0"/>
      <p:bldP spid="27" grpId="0"/>
      <p:bldP spid="28" grpId="0"/>
      <p:bldP spid="29" grpId="0"/>
      <p:bldP spid="31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987574"/>
            <a:ext cx="3384376" cy="175432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5400" b="1" i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model analysis</a:t>
            </a:r>
          </a:p>
        </p:txBody>
      </p:sp>
    </p:spTree>
    <p:extLst>
      <p:ext uri="{BB962C8B-B14F-4D97-AF65-F5344CB8AC3E}">
        <p14:creationId xmlns:p14="http://schemas.microsoft.com/office/powerpoint/2010/main" val="160820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31640" y="1347614"/>
            <a:ext cx="6408712" cy="304698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perspectiveRight"/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i="1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Richardson concluded that the state of any conflict between any two           nations can be summed up in three  cases only.</a:t>
            </a:r>
            <a:endParaRPr lang="ar-IQ" sz="3200" b="1" i="1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ar-IQ" sz="3200" b="1" i="1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200" b="1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195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5975" y="555526"/>
            <a:ext cx="3240360" cy="10772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sz="3200" b="1" i="1" dirty="0">
                <a:solidFill>
                  <a:srgbClr val="0070C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equilibrium  case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2940" y="1914949"/>
            <a:ext cx="4385084" cy="230832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in this case we simulate   the situation in which every  possible conditions that could lead  the two nations into       equilibrium point is achieved.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lide_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200" y="1802453"/>
            <a:ext cx="2480320" cy="238906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8410775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27584" y="337468"/>
            <a:ext cx="3168352" cy="10772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lang="en-US" sz="3200" b="1" i="1" dirty="0">
                <a:solidFill>
                  <a:srgbClr val="0070C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runaway      race case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9552" y="1563638"/>
            <a:ext cx="3960440" cy="267765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/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this case the two          nations are sufficiently     hostile to each other          - don't need more reasons to start a war so they will simply enter a runaway   arms race direct .</a:t>
            </a:r>
          </a:p>
        </p:txBody>
      </p:sp>
      <p:pic>
        <p:nvPicPr>
          <p:cNvPr id="7" name="Picture 6" descr="maxresdefaul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200" y="1563638"/>
            <a:ext cx="2232248" cy="233643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6020986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4422</TotalTime>
  <Words>631</Words>
  <Application>Microsoft Office PowerPoint</Application>
  <PresentationFormat>On-screen Show (16:9)</PresentationFormat>
  <Paragraphs>69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맑은 고딕</vt:lpstr>
      <vt:lpstr>Aharoni</vt:lpstr>
      <vt:lpstr>Arial</vt:lpstr>
      <vt:lpstr>Calibri</vt:lpstr>
      <vt:lpstr>Cambria Math</vt:lpstr>
      <vt:lpstr>Times New Roman</vt:lpstr>
      <vt:lpstr>Wingdings</vt:lpstr>
      <vt:lpstr>Office Theme</vt:lpstr>
      <vt:lpstr>Custom Design</vt:lpstr>
      <vt:lpstr>PowerPoint Presentation</vt:lpstr>
      <vt:lpstr>PowerPoint Presentation</vt:lpstr>
      <vt:lpstr>PowerPoint Presentation</vt:lpstr>
      <vt:lpstr> Richardson's Model of Arms race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Friendly case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Suggested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ahmad almotasem</cp:lastModifiedBy>
  <cp:revision>110</cp:revision>
  <dcterms:created xsi:type="dcterms:W3CDTF">2014-04-01T16:27:38Z</dcterms:created>
  <dcterms:modified xsi:type="dcterms:W3CDTF">2019-05-09T02:14:24Z</dcterms:modified>
</cp:coreProperties>
</file>

<file path=docProps/thumbnail.jpeg>
</file>